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75" r:id="rId10"/>
    <p:sldId id="276" r:id="rId11"/>
    <p:sldId id="265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tatecanceruk.org/" TargetMode="External"/><Relationship Id="rId2" Type="http://schemas.openxmlformats.org/officeDocument/2006/relationships/hyperlink" Target="http://www.macmillan.org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ncerresearchuk.org/" TargetMode="External"/><Relationship Id="rId4" Type="http://schemas.openxmlformats.org/officeDocument/2006/relationships/hyperlink" Target="http://www.birminghamcancer.nhs.uk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904999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Macmillan Urology Oncology Clinical Nurse Specialist</a:t>
            </a:r>
            <a:br>
              <a:rPr lang="en-GB" dirty="0"/>
            </a:br>
            <a:r>
              <a:rPr lang="en-GB" sz="2700" dirty="0"/>
              <a:t>Emma Hill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06680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accent1">
                    <a:lumMod val="75000"/>
                  </a:schemeClr>
                </a:solidFill>
              </a:rPr>
              <a:t>Prostate Cancer</a:t>
            </a:r>
          </a:p>
        </p:txBody>
      </p:sp>
    </p:spTree>
    <p:extLst>
      <p:ext uri="{BB962C8B-B14F-4D97-AF65-F5344CB8AC3E}">
        <p14:creationId xmlns:p14="http://schemas.microsoft.com/office/powerpoint/2010/main" val="676038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Usually external beam radiotherapy</a:t>
            </a:r>
          </a:p>
          <a:p>
            <a:r>
              <a:rPr lang="en-GB" dirty="0"/>
              <a:t>Given with hormones to lower testosterone level- this reduces size of prostate and treats prostate cancer, so cancer cells not active when radiotherapy given. Length of hormone treatment depends on grade of cancer</a:t>
            </a:r>
          </a:p>
          <a:p>
            <a:r>
              <a:rPr lang="en-GB" dirty="0"/>
              <a:t>20 days of treatment</a:t>
            </a:r>
          </a:p>
          <a:p>
            <a:r>
              <a:rPr lang="en-GB" dirty="0"/>
              <a:t>Risks- side effects of hormones</a:t>
            </a:r>
          </a:p>
          <a:p>
            <a:r>
              <a:rPr lang="en-GB" dirty="0"/>
              <a:t>Potential damage to bladder and bowel, leading to lower urinary tract symptoms and changes in bowel pattern.</a:t>
            </a:r>
          </a:p>
          <a:p>
            <a:r>
              <a:rPr lang="en-GB" dirty="0"/>
              <a:t>Benefits- overall survival and progression free survival same of surgery</a:t>
            </a:r>
          </a:p>
          <a:p>
            <a:r>
              <a:rPr lang="en-GB" dirty="0"/>
              <a:t>Avoids anaesthetic risk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Radical radiotherapy</a:t>
            </a:r>
          </a:p>
        </p:txBody>
      </p:sp>
    </p:spTree>
    <p:extLst>
      <p:ext uri="{BB962C8B-B14F-4D97-AF65-F5344CB8AC3E}">
        <p14:creationId xmlns:p14="http://schemas.microsoft.com/office/powerpoint/2010/main" val="190677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Commonly spreads to lymph nodes or bones</a:t>
            </a:r>
          </a:p>
          <a:p>
            <a:r>
              <a:rPr lang="en-GB" dirty="0"/>
              <a:t>Treatment options:</a:t>
            </a:r>
          </a:p>
          <a:p>
            <a:pPr lvl="1"/>
            <a:r>
              <a:rPr lang="en-GB" sz="2000" dirty="0"/>
              <a:t>Primary hormone manipulation (tablets/injections/surgery- removal of testes)</a:t>
            </a:r>
          </a:p>
          <a:p>
            <a:pPr lvl="1"/>
            <a:r>
              <a:rPr lang="en-GB" sz="2000" dirty="0"/>
              <a:t>Referral to Oncology to offer “up front” chemotherapy or other hormone tables</a:t>
            </a:r>
          </a:p>
          <a:p>
            <a:pPr lvl="1"/>
            <a:r>
              <a:rPr lang="en-GB" sz="2000" dirty="0"/>
              <a:t>Depending of response to treatment- may also have radiotherapy for local control</a:t>
            </a:r>
          </a:p>
          <a:p>
            <a:pPr lvl="1"/>
            <a:r>
              <a:rPr lang="en-GB" sz="2000" dirty="0"/>
              <a:t>Palliative radiotherapy to bone for pain</a:t>
            </a:r>
          </a:p>
          <a:p>
            <a:pPr lvl="1"/>
            <a:r>
              <a:rPr lang="en-GB" sz="2000" dirty="0"/>
              <a:t>Newer medications, such as </a:t>
            </a:r>
            <a:r>
              <a:rPr lang="en-GB" sz="2000" dirty="0" err="1"/>
              <a:t>Olaparib</a:t>
            </a:r>
            <a:r>
              <a:rPr lang="en-GB" sz="2000" dirty="0"/>
              <a:t> for BRCA 1 and 2 mutations in metastatic, hormone resistant disease.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Treatment response is measured by regular PSA monitoring and repeat imaging as clinically indicated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109728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Advanced/Metastatic Prostate Cancer</a:t>
            </a:r>
          </a:p>
        </p:txBody>
      </p:sp>
    </p:spTree>
    <p:extLst>
      <p:ext uri="{BB962C8B-B14F-4D97-AF65-F5344CB8AC3E}">
        <p14:creationId xmlns:p14="http://schemas.microsoft.com/office/powerpoint/2010/main" val="43008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www.macmillan.org.uk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www.prostatecanceruk.org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4"/>
              </a:rPr>
              <a:t>www.birminghamcancer.nhs.uk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5"/>
              </a:rPr>
              <a:t>www.cancerresearchuk.org</a:t>
            </a: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Resources</a:t>
            </a:r>
          </a:p>
        </p:txBody>
      </p:sp>
    </p:spTree>
    <p:extLst>
      <p:ext uri="{BB962C8B-B14F-4D97-AF65-F5344CB8AC3E}">
        <p14:creationId xmlns:p14="http://schemas.microsoft.com/office/powerpoint/2010/main" val="549330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pic>
        <p:nvPicPr>
          <p:cNvPr id="8" name="Picture 3" descr="C:\Users\Den\AppData\Local\Microsoft\Windows\Temporary Internet Files\Content.IE5\4UC0C9WC\MC900441902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28800"/>
            <a:ext cx="2970212" cy="350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13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A walnut-sized gland located between the bladder and the penis</a:t>
            </a:r>
          </a:p>
          <a:p>
            <a:r>
              <a:rPr lang="en-GB" sz="1600" dirty="0"/>
              <a:t>The urethra runs through the centre of the prostate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Prostate Gland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289" y="2286000"/>
            <a:ext cx="5792911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50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The vas deferens bring sperm from the testes to the seminal vesicles. The seminal vesicles contribute fluid to semen during ejaculation.</a:t>
            </a:r>
          </a:p>
          <a:p>
            <a:r>
              <a:rPr lang="en-GB" dirty="0"/>
              <a:t>The prostate secretes fluid that nourishes and protects sperm. During ejaculation, the prostate squeezes this fluid into the urethra, which is expelled with sperm as semen.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 of the Prostate Gland</a:t>
            </a:r>
          </a:p>
        </p:txBody>
      </p:sp>
    </p:spTree>
    <p:extLst>
      <p:ext uri="{BB962C8B-B14F-4D97-AF65-F5344CB8AC3E}">
        <p14:creationId xmlns:p14="http://schemas.microsoft.com/office/powerpoint/2010/main" val="325002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dirty="0"/>
              <a:t>In the UK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Most commonly diagnosed cancer in men</a:t>
            </a:r>
          </a:p>
          <a:p>
            <a:r>
              <a:rPr lang="en-GB" dirty="0"/>
              <a:t>More </a:t>
            </a:r>
            <a:r>
              <a:rPr lang="en-GB"/>
              <a:t>than 52,000 </a:t>
            </a:r>
            <a:r>
              <a:rPr lang="en-GB" dirty="0"/>
              <a:t>men are newly diagnosed with prostate cancer each year</a:t>
            </a:r>
          </a:p>
          <a:p>
            <a:r>
              <a:rPr lang="en-GB" dirty="0"/>
              <a:t>Around12,000 men die from prostate cancer each year </a:t>
            </a:r>
          </a:p>
          <a:p>
            <a:r>
              <a:rPr lang="en-GB" dirty="0"/>
              <a:t>With a 78% survival at 10years over 250,000 men are living with the disease</a:t>
            </a:r>
          </a:p>
          <a:p>
            <a:r>
              <a:rPr lang="en-GB" dirty="0"/>
              <a:t>Locally 383 new prostate cancer diagnosed, this is a 26% increase on previous year.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Prostate Cancer – The facts</a:t>
            </a:r>
          </a:p>
        </p:txBody>
      </p:sp>
    </p:spTree>
    <p:extLst>
      <p:ext uri="{BB962C8B-B14F-4D97-AF65-F5344CB8AC3E}">
        <p14:creationId xmlns:p14="http://schemas.microsoft.com/office/powerpoint/2010/main" val="353125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Age</a:t>
            </a:r>
          </a:p>
          <a:p>
            <a:pPr lvl="1"/>
            <a:r>
              <a:rPr lang="en-GB" sz="2000" dirty="0"/>
              <a:t>Men aged &gt;50 years</a:t>
            </a:r>
          </a:p>
          <a:p>
            <a:pPr lvl="1"/>
            <a:r>
              <a:rPr lang="en-GB" sz="2000" dirty="0"/>
              <a:t>Risk increases with age</a:t>
            </a:r>
          </a:p>
          <a:p>
            <a:pPr lvl="1"/>
            <a:r>
              <a:rPr lang="en-GB" sz="2000" dirty="0"/>
              <a:t>Average age for diagnosis 70-74 years</a:t>
            </a:r>
          </a:p>
          <a:p>
            <a:r>
              <a:rPr lang="en-GB" b="1" dirty="0"/>
              <a:t>Family History</a:t>
            </a:r>
          </a:p>
          <a:p>
            <a:pPr lvl="1"/>
            <a:r>
              <a:rPr lang="en-GB" sz="2000" dirty="0"/>
              <a:t>2 and a half times more likely to develop prostate cancer if father/brother had the disease</a:t>
            </a:r>
          </a:p>
          <a:p>
            <a:pPr lvl="1"/>
            <a:r>
              <a:rPr lang="en-GB" sz="2000" dirty="0"/>
              <a:t>This risk increases if the family member was aged &lt;60 years at diagnosis</a:t>
            </a:r>
          </a:p>
          <a:p>
            <a:r>
              <a:rPr lang="en-GB" b="1" dirty="0"/>
              <a:t>Ethnicity</a:t>
            </a:r>
          </a:p>
          <a:p>
            <a:pPr lvl="1"/>
            <a:r>
              <a:rPr lang="en-GB" sz="2000" dirty="0"/>
              <a:t>In the UK, Afro-Caribbean men are twice as likely to develop prostate cancer than white men of the same age</a:t>
            </a:r>
          </a:p>
          <a:p>
            <a:pPr lvl="1"/>
            <a:r>
              <a:rPr lang="en-GB" sz="2000" dirty="0"/>
              <a:t>1 in 8 White men, 1in 4 Black men, 1in 12 Asian men</a:t>
            </a:r>
          </a:p>
          <a:p>
            <a:r>
              <a:rPr lang="en-GB" b="1" dirty="0"/>
              <a:t>Lifestyle</a:t>
            </a:r>
          </a:p>
          <a:p>
            <a:pPr lvl="1"/>
            <a:r>
              <a:rPr lang="en-GB" sz="2000" dirty="0"/>
              <a:t>Unknown- it is thought that a healthy lifestyle and diet may be important in protecting against the disease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risk factors?</a:t>
            </a:r>
          </a:p>
        </p:txBody>
      </p:sp>
    </p:spTree>
    <p:extLst>
      <p:ext uri="{BB962C8B-B14F-4D97-AF65-F5344CB8AC3E}">
        <p14:creationId xmlns:p14="http://schemas.microsoft.com/office/powerpoint/2010/main" val="271655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Well man clinic/Private Healthcare Screening</a:t>
            </a:r>
          </a:p>
          <a:p>
            <a:r>
              <a:rPr lang="en-GB" dirty="0"/>
              <a:t>Patient requested PSA blood test</a:t>
            </a:r>
          </a:p>
          <a:p>
            <a:r>
              <a:rPr lang="en-GB" dirty="0"/>
              <a:t>Family History – on PSA surveillance</a:t>
            </a:r>
          </a:p>
          <a:p>
            <a:r>
              <a:rPr lang="en-GB" dirty="0"/>
              <a:t>Urinary symptoms</a:t>
            </a:r>
          </a:p>
          <a:p>
            <a:r>
              <a:rPr lang="en-GB" dirty="0"/>
              <a:t>Feeling unwell/back pain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do men have a test for prostate cancer?</a:t>
            </a:r>
          </a:p>
        </p:txBody>
      </p:sp>
    </p:spTree>
    <p:extLst>
      <p:ext uri="{BB962C8B-B14F-4D97-AF65-F5344CB8AC3E}">
        <p14:creationId xmlns:p14="http://schemas.microsoft.com/office/powerpoint/2010/main" val="254937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Blood Test – PSA (prostate-specific antigen)</a:t>
            </a:r>
          </a:p>
          <a:p>
            <a:r>
              <a:rPr lang="en-GB" dirty="0"/>
              <a:t>Examination – DRE (digital rectal examination)</a:t>
            </a:r>
          </a:p>
          <a:p>
            <a:r>
              <a:rPr lang="en-GB" dirty="0"/>
              <a:t>MRI scan- prior to biopsy to be able to target biopsy to abnormal areas</a:t>
            </a:r>
          </a:p>
          <a:p>
            <a:r>
              <a:rPr lang="en-GB" dirty="0"/>
              <a:t>Biopsy – TRUS/TP Biopsy (trans-rectal ultrasound/ Trans-perineal)</a:t>
            </a:r>
          </a:p>
          <a:p>
            <a:r>
              <a:rPr lang="en-GB" dirty="0"/>
              <a:t>Pathologists grade prostate cancer using the Gleason Score (6-10) or grade group 1-5</a:t>
            </a:r>
          </a:p>
          <a:p>
            <a:r>
              <a:rPr lang="en-GB" dirty="0"/>
              <a:t>Imaging</a:t>
            </a:r>
          </a:p>
          <a:p>
            <a:pPr lvl="5"/>
            <a:r>
              <a:rPr lang="en-GB" sz="2400" dirty="0"/>
              <a:t>CT</a:t>
            </a:r>
          </a:p>
          <a:p>
            <a:pPr lvl="5"/>
            <a:r>
              <a:rPr lang="en-GB" sz="2400" dirty="0"/>
              <a:t>Bone scan</a:t>
            </a:r>
          </a:p>
          <a:p>
            <a:pPr lvl="7"/>
            <a:endParaRPr lang="en-GB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is prostate cancer diagnosed?</a:t>
            </a:r>
          </a:p>
        </p:txBody>
      </p:sp>
    </p:spTree>
    <p:extLst>
      <p:ext uri="{BB962C8B-B14F-4D97-AF65-F5344CB8AC3E}">
        <p14:creationId xmlns:p14="http://schemas.microsoft.com/office/powerpoint/2010/main" val="312434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Active Surveillance (grade group 1-2)</a:t>
            </a:r>
          </a:p>
          <a:p>
            <a:r>
              <a:rPr lang="en-GB" dirty="0"/>
              <a:t>PSA monitoring, MRI scans, repeat Biopsies at interval as needed.</a:t>
            </a:r>
          </a:p>
          <a:p>
            <a:r>
              <a:rPr lang="en-GB" dirty="0"/>
              <a:t>Benefits- no side effects from treatment</a:t>
            </a:r>
          </a:p>
          <a:p>
            <a:r>
              <a:rPr lang="en-GB" dirty="0"/>
              <a:t>Risks- psychologically difficult for some patients</a:t>
            </a:r>
          </a:p>
          <a:p>
            <a:r>
              <a:rPr lang="en-GB" dirty="0"/>
              <a:t>Progression of disease while on surveillance (low risk as patients at higher risk, not offered surveillance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Localised or Locally Advanced Prostate Cancer</a:t>
            </a:r>
          </a:p>
        </p:txBody>
      </p:sp>
    </p:spTree>
    <p:extLst>
      <p:ext uri="{BB962C8B-B14F-4D97-AF65-F5344CB8AC3E}">
        <p14:creationId xmlns:p14="http://schemas.microsoft.com/office/powerpoint/2010/main" val="372422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Radical surgery- prostatectomy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Removal of all the prostate and prostatic urethra- usually robot assisted</a:t>
            </a:r>
          </a:p>
          <a:p>
            <a:r>
              <a:rPr lang="en-GB" dirty="0"/>
              <a:t>Risks- urinary incontinence- recovery 4-3 months- pelvic floor exercises recommended.</a:t>
            </a:r>
          </a:p>
          <a:p>
            <a:r>
              <a:rPr lang="en-GB" dirty="0"/>
              <a:t>Erectile dysfunction- 6-12 month recovery with use of PDE-5 inhibitors, patients may need additional treatments, such as injections.</a:t>
            </a:r>
          </a:p>
          <a:p>
            <a:r>
              <a:rPr lang="en-GB" dirty="0"/>
              <a:t>Risks of anaesthetic</a:t>
            </a:r>
          </a:p>
          <a:p>
            <a:r>
              <a:rPr lang="en-GB" dirty="0"/>
              <a:t>Benefits- can confirm grade of cancer and surgical margins</a:t>
            </a:r>
          </a:p>
          <a:p>
            <a:r>
              <a:rPr lang="en-GB" dirty="0"/>
              <a:t>PSA should be undetectable- if PSA increases, can give salvage radiotherapy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146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</TotalTime>
  <Words>702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Concourse</vt:lpstr>
      <vt:lpstr> Macmillan Urology Oncology Clinical Nurse Specialist Emma Hill</vt:lpstr>
      <vt:lpstr>The Prostate Gland</vt:lpstr>
      <vt:lpstr>Function of the Prostate Gland</vt:lpstr>
      <vt:lpstr>Prostate Cancer – The facts</vt:lpstr>
      <vt:lpstr>What are the risk factors?</vt:lpstr>
      <vt:lpstr>Why do men have a test for prostate cancer?</vt:lpstr>
      <vt:lpstr>How is prostate cancer diagnosed?</vt:lpstr>
      <vt:lpstr>Localised or Locally Advanced Prostate Cancer</vt:lpstr>
      <vt:lpstr>Radical surgery- prostatectomy</vt:lpstr>
      <vt:lpstr>Radical radiotherapy</vt:lpstr>
      <vt:lpstr>Advanced/Metastatic Prostate Cancer</vt:lpstr>
      <vt:lpstr>Useful Resources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Macmillan Urology Oncology Clinical Nurse Specialist</dc:title>
  <dc:creator>Hill.Emma</dc:creator>
  <cp:lastModifiedBy>CLAYTON, Vicky (WARLEY MEDICAL CENTRE)</cp:lastModifiedBy>
  <cp:revision>36</cp:revision>
  <dcterms:created xsi:type="dcterms:W3CDTF">2006-08-16T00:00:00Z</dcterms:created>
  <dcterms:modified xsi:type="dcterms:W3CDTF">2023-10-20T09:03:51Z</dcterms:modified>
</cp:coreProperties>
</file>